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4" autoAdjust="0"/>
    <p:restoredTop sz="94670" autoAdjust="0"/>
  </p:normalViewPr>
  <p:slideViewPr>
    <p:cSldViewPr>
      <p:cViewPr varScale="1">
        <p:scale>
          <a:sx n="50" d="100"/>
          <a:sy n="50" d="100"/>
        </p:scale>
        <p:origin x="2250" y="276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1571AD5D-CFAC-49F3-8B52-BC2556597709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9342634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80A172AF-24D1-4C11-84C5-3F0A33C73E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16247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00161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7410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410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535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814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5228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3435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72719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06662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491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35429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14397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60" name="Group 2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738026"/>
              </p:ext>
            </p:extLst>
          </p:nvPr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4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RFQ Turnaround Time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 Narrow" pitchFamily="34" charset="0"/>
                        </a:rPr>
                        <a:t>Xs</a:t>
                      </a: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</a:t>
                      </a:r>
                      <a:r>
                        <a:rPr kumimoji="0" lang="en-US" alt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 Narrow" pitchFamily="34" charset="0"/>
                        </a:rPr>
                        <a:t>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6228EDBA-E8AE-6B75-15AD-9AB6FFCF4BEF}"/>
              </a:ext>
            </a:extLst>
          </p:cNvPr>
          <p:cNvGrpSpPr/>
          <p:nvPr/>
        </p:nvGrpSpPr>
        <p:grpSpPr>
          <a:xfrm>
            <a:off x="1677988" y="914400"/>
            <a:ext cx="7926387" cy="6380163"/>
            <a:chOff x="1677988" y="914400"/>
            <a:chExt cx="7926387" cy="6380163"/>
          </a:xfrm>
        </p:grpSpPr>
        <p:sp>
          <p:nvSpPr>
            <p:cNvPr id="1084636" name="Rectangle 220"/>
            <p:cNvSpPr>
              <a:spLocks noChangeArrowheads="1"/>
            </p:cNvSpPr>
            <p:nvPr/>
          </p:nvSpPr>
          <p:spPr bwMode="auto">
            <a:xfrm>
              <a:off x="1703388" y="3665538"/>
              <a:ext cx="790575" cy="619125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Receive 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RFQ</a:t>
              </a:r>
            </a:p>
          </p:txBody>
        </p:sp>
        <p:sp>
          <p:nvSpPr>
            <p:cNvPr id="1084637" name="Rectangle 221"/>
            <p:cNvSpPr>
              <a:spLocks noChangeArrowheads="1"/>
            </p:cNvSpPr>
            <p:nvPr/>
          </p:nvSpPr>
          <p:spPr bwMode="auto">
            <a:xfrm>
              <a:off x="3624263" y="3787775"/>
              <a:ext cx="1243012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Develop quote</a:t>
              </a:r>
            </a:p>
          </p:txBody>
        </p:sp>
        <p:sp>
          <p:nvSpPr>
            <p:cNvPr id="1084638" name="Rectangle 222"/>
            <p:cNvSpPr>
              <a:spLocks noChangeArrowheads="1"/>
            </p:cNvSpPr>
            <p:nvPr/>
          </p:nvSpPr>
          <p:spPr bwMode="auto">
            <a:xfrm>
              <a:off x="6216650" y="3787775"/>
              <a:ext cx="1173163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Review quote</a:t>
              </a:r>
            </a:p>
          </p:txBody>
        </p:sp>
        <p:cxnSp>
          <p:nvCxnSpPr>
            <p:cNvPr id="1084639" name="AutoShape 223"/>
            <p:cNvCxnSpPr>
              <a:cxnSpLocks noChangeShapeType="1"/>
              <a:stCxn id="1084636" idx="3"/>
              <a:endCxn id="1084637" idx="1"/>
            </p:cNvCxnSpPr>
            <p:nvPr/>
          </p:nvCxnSpPr>
          <p:spPr bwMode="auto">
            <a:xfrm flipV="1">
              <a:off x="2493963" y="3968750"/>
              <a:ext cx="1130300" cy="635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40" name="AutoShape 224"/>
            <p:cNvCxnSpPr>
              <a:cxnSpLocks noChangeShapeType="1"/>
              <a:stCxn id="1084637" idx="3"/>
              <a:endCxn id="1084638" idx="1"/>
            </p:cNvCxnSpPr>
            <p:nvPr/>
          </p:nvCxnSpPr>
          <p:spPr bwMode="auto">
            <a:xfrm>
              <a:off x="4867275" y="3968750"/>
              <a:ext cx="134937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41" name="AutoShape 225"/>
            <p:cNvCxnSpPr>
              <a:cxnSpLocks noChangeShapeType="1"/>
              <a:stCxn id="1084638" idx="3"/>
              <a:endCxn id="1084642" idx="1"/>
            </p:cNvCxnSpPr>
            <p:nvPr/>
          </p:nvCxnSpPr>
          <p:spPr bwMode="auto">
            <a:xfrm flipV="1">
              <a:off x="7389813" y="3963988"/>
              <a:ext cx="1079500" cy="47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42" name="Rectangle 226"/>
            <p:cNvSpPr>
              <a:spLocks noChangeArrowheads="1"/>
            </p:cNvSpPr>
            <p:nvPr/>
          </p:nvSpPr>
          <p:spPr bwMode="auto">
            <a:xfrm>
              <a:off x="8469313" y="3524250"/>
              <a:ext cx="1135062" cy="87788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  <a:cs typeface="Times New Roman" pitchFamily="18" charset="0"/>
                </a:rPr>
                <a:t>Send quote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  <a:cs typeface="Times New Roman" pitchFamily="18" charset="0"/>
                </a:rPr>
                <a:t>or r</a:t>
              </a:r>
              <a:r>
                <a:rPr lang="en-US" altLang="en-US" sz="1700">
                  <a:latin typeface="Arial Narrow" pitchFamily="34" charset="0"/>
                </a:rPr>
                <a:t>equest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RFQ revision</a:t>
              </a:r>
            </a:p>
          </p:txBody>
        </p:sp>
        <p:sp>
          <p:nvSpPr>
            <p:cNvPr id="1084644" name="Rectangle 228"/>
            <p:cNvSpPr>
              <a:spLocks noChangeArrowheads="1"/>
            </p:cNvSpPr>
            <p:nvPr/>
          </p:nvSpPr>
          <p:spPr bwMode="auto">
            <a:xfrm>
              <a:off x="6264275" y="5286375"/>
              <a:ext cx="1350963" cy="45243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Approved quote</a:t>
              </a:r>
            </a:p>
          </p:txBody>
        </p:sp>
        <p:sp>
          <p:nvSpPr>
            <p:cNvPr id="1084645" name="Rectangle 229"/>
            <p:cNvSpPr>
              <a:spLocks noChangeArrowheads="1"/>
            </p:cNvSpPr>
            <p:nvPr/>
          </p:nvSpPr>
          <p:spPr bwMode="auto">
            <a:xfrm>
              <a:off x="3176588" y="5181600"/>
              <a:ext cx="1193800" cy="7112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Request</a:t>
              </a:r>
            </a:p>
            <a:p>
              <a:pPr algn="ctr"/>
              <a:r>
                <a:rPr lang="en-US" altLang="en-US" sz="1700">
                  <a:latin typeface="Arial Narrow" pitchFamily="34" charset="0"/>
                </a:rPr>
                <a:t>to revise RFQ</a:t>
              </a:r>
            </a:p>
          </p:txBody>
        </p:sp>
        <p:sp>
          <p:nvSpPr>
            <p:cNvPr id="1084648" name="Rectangle 232"/>
            <p:cNvSpPr>
              <a:spLocks noChangeArrowheads="1"/>
            </p:cNvSpPr>
            <p:nvPr/>
          </p:nvSpPr>
          <p:spPr bwMode="auto">
            <a:xfrm>
              <a:off x="4565650" y="6934200"/>
              <a:ext cx="1528763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External customer</a:t>
              </a:r>
            </a:p>
          </p:txBody>
        </p:sp>
        <p:cxnSp>
          <p:nvCxnSpPr>
            <p:cNvPr id="1084649" name="AutoShape 233"/>
            <p:cNvCxnSpPr>
              <a:cxnSpLocks noChangeShapeType="1"/>
              <a:stCxn id="1084645" idx="2"/>
              <a:endCxn id="1084648" idx="1"/>
            </p:cNvCxnSpPr>
            <p:nvPr/>
          </p:nvCxnSpPr>
          <p:spPr bwMode="auto">
            <a:xfrm rot="16200000" flipH="1">
              <a:off x="3558381" y="6107907"/>
              <a:ext cx="1222375" cy="792162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0" name="AutoShape 234"/>
            <p:cNvCxnSpPr>
              <a:cxnSpLocks noChangeShapeType="1"/>
              <a:stCxn id="1084644" idx="2"/>
              <a:endCxn id="1084648" idx="3"/>
            </p:cNvCxnSpPr>
            <p:nvPr/>
          </p:nvCxnSpPr>
          <p:spPr bwMode="auto">
            <a:xfrm rot="5400000">
              <a:off x="5829301" y="6003925"/>
              <a:ext cx="1376362" cy="846137"/>
            </a:xfrm>
            <a:prstGeom prst="bentConnector2">
              <a:avLst/>
            </a:prstGeom>
            <a:noFill/>
            <a:ln w="9525">
              <a:solidFill>
                <a:schemeClr val="tx1"/>
              </a:solidFill>
              <a:miter lim="800000"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51" name="Rectangle 235"/>
            <p:cNvSpPr>
              <a:spLocks noChangeArrowheads="1"/>
            </p:cNvSpPr>
            <p:nvPr/>
          </p:nvSpPr>
          <p:spPr bwMode="auto">
            <a:xfrm>
              <a:off x="3589338" y="2406650"/>
              <a:ext cx="1508125" cy="452438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Request for quote</a:t>
              </a:r>
            </a:p>
          </p:txBody>
        </p:sp>
        <p:sp>
          <p:nvSpPr>
            <p:cNvPr id="1084653" name="Rectangle 237"/>
            <p:cNvSpPr>
              <a:spLocks noChangeArrowheads="1"/>
            </p:cNvSpPr>
            <p:nvPr/>
          </p:nvSpPr>
          <p:spPr bwMode="auto">
            <a:xfrm>
              <a:off x="6769100" y="2166938"/>
              <a:ext cx="885825" cy="9271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tIns="91440" rIns="45720" bIns="9144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600">
                  <a:latin typeface="Arial Narrow" pitchFamily="34" charset="0"/>
                </a:rPr>
                <a:t>Availability</a:t>
              </a:r>
            </a:p>
            <a:p>
              <a:pPr algn="ctr"/>
              <a:r>
                <a:rPr lang="en-US" altLang="en-US" sz="1600">
                  <a:latin typeface="Arial Narrow" pitchFamily="34" charset="0"/>
                </a:rPr>
                <a:t>Lead time</a:t>
              </a:r>
            </a:p>
            <a:p>
              <a:pPr algn="ctr"/>
              <a:r>
                <a:rPr lang="en-US" altLang="en-US" sz="1600">
                  <a:latin typeface="Arial Narrow" pitchFamily="34" charset="0"/>
                </a:rPr>
                <a:t>Pricing</a:t>
              </a:r>
            </a:p>
          </p:txBody>
        </p:sp>
        <p:sp>
          <p:nvSpPr>
            <p:cNvPr id="1084654" name="Rectangle 238"/>
            <p:cNvSpPr>
              <a:spLocks noChangeArrowheads="1"/>
            </p:cNvSpPr>
            <p:nvPr/>
          </p:nvSpPr>
          <p:spPr bwMode="auto">
            <a:xfrm>
              <a:off x="3576638" y="930275"/>
              <a:ext cx="1528762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>
                  <a:latin typeface="Arial Narrow" pitchFamily="34" charset="0"/>
                </a:rPr>
                <a:t>External customer</a:t>
              </a:r>
            </a:p>
          </p:txBody>
        </p:sp>
        <p:sp>
          <p:nvSpPr>
            <p:cNvPr id="1084655" name="Rectangle 239"/>
            <p:cNvSpPr>
              <a:spLocks noChangeArrowheads="1"/>
            </p:cNvSpPr>
            <p:nvPr/>
          </p:nvSpPr>
          <p:spPr bwMode="auto">
            <a:xfrm>
              <a:off x="6448425" y="914400"/>
              <a:ext cx="1509713" cy="360363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700" dirty="0">
                  <a:latin typeface="Arial Narrow" pitchFamily="34" charset="0"/>
                </a:rPr>
                <a:t>External suppliers</a:t>
              </a:r>
            </a:p>
          </p:txBody>
        </p:sp>
        <p:cxnSp>
          <p:nvCxnSpPr>
            <p:cNvPr id="1084656" name="AutoShape 240"/>
            <p:cNvCxnSpPr>
              <a:cxnSpLocks noChangeShapeType="1"/>
              <a:stCxn id="1084654" idx="2"/>
              <a:endCxn id="1084651" idx="0"/>
            </p:cNvCxnSpPr>
            <p:nvPr/>
          </p:nvCxnSpPr>
          <p:spPr bwMode="auto">
            <a:xfrm>
              <a:off x="4341813" y="1290638"/>
              <a:ext cx="1587" cy="11160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84657" name="AutoShape 241"/>
            <p:cNvCxnSpPr>
              <a:cxnSpLocks noChangeShapeType="1"/>
              <a:stCxn id="1084655" idx="2"/>
              <a:endCxn id="1084653" idx="0"/>
            </p:cNvCxnSpPr>
            <p:nvPr/>
          </p:nvCxnSpPr>
          <p:spPr bwMode="auto">
            <a:xfrm>
              <a:off x="7204075" y="1274763"/>
              <a:ext cx="7938" cy="892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stealth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84661" name="Text Box 245"/>
            <p:cNvSpPr txBox="1">
              <a:spLocks noChangeArrowheads="1"/>
            </p:cNvSpPr>
            <p:nvPr/>
          </p:nvSpPr>
          <p:spPr bwMode="auto">
            <a:xfrm>
              <a:off x="1677988" y="2057400"/>
              <a:ext cx="1911350" cy="1006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Technical configuration</a:t>
              </a:r>
            </a:p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Acceptance criteria</a:t>
              </a:r>
            </a:p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Terms and conditions</a:t>
              </a:r>
            </a:p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Service contract </a:t>
              </a:r>
            </a:p>
          </p:txBody>
        </p:sp>
        <p:sp>
          <p:nvSpPr>
            <p:cNvPr id="1084663" name="Text Box 247"/>
            <p:cNvSpPr txBox="1">
              <a:spLocks noChangeArrowheads="1"/>
            </p:cNvSpPr>
            <p:nvPr/>
          </p:nvSpPr>
          <p:spPr bwMode="auto">
            <a:xfrm>
              <a:off x="4597400" y="5260975"/>
              <a:ext cx="1422400" cy="549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Turnaround time</a:t>
              </a:r>
            </a:p>
            <a:p>
              <a:pPr algn="ctr"/>
              <a:r>
                <a:rPr lang="en-US" altLang="en-US" sz="15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PO (Y/N)</a:t>
              </a:r>
            </a:p>
          </p:txBody>
        </p:sp>
        <p:sp>
          <p:nvSpPr>
            <p:cNvPr id="1084664" name="Text Box 248"/>
            <p:cNvSpPr txBox="1">
              <a:spLocks noChangeArrowheads="1"/>
            </p:cNvSpPr>
            <p:nvPr/>
          </p:nvSpPr>
          <p:spPr bwMode="auto">
            <a:xfrm>
              <a:off x="2667000" y="4251325"/>
              <a:ext cx="5359400" cy="320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CEC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45720" rIns="45720" anchor="ctr">
              <a:spAutoFit/>
            </a:bodyPr>
            <a:lstStyle>
              <a:lvl1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1pPr>
              <a:lvl2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2pPr>
              <a:lvl3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3pPr>
              <a:lvl4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4pPr>
              <a:lvl5pPr algn="l" defTabSz="1019175">
                <a:spcBef>
                  <a:spcPct val="0"/>
                </a:spcBef>
                <a:defRPr>
                  <a:solidFill>
                    <a:schemeClr val="tx1"/>
                  </a:solidFill>
                  <a:latin typeface="Arial" charset="0"/>
                </a:defRPr>
              </a:lvl5pPr>
              <a:lvl6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defTabSz="1019175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r>
                <a:rPr lang="en-US" altLang="en-US" sz="1500" dirty="0">
                  <a:solidFill>
                    <a:srgbClr val="00B050"/>
                  </a:solidFill>
                  <a:latin typeface="Times New Roman" pitchFamily="18" charset="0"/>
                  <a:cs typeface="Times New Roman" pitchFamily="18" charset="0"/>
                </a:rPr>
                <a:t>Which business unit, which account manager, number of RFQ cycles</a:t>
              </a:r>
            </a:p>
          </p:txBody>
        </p:sp>
      </p:grp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34812</TotalTime>
  <Words>84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476</cp:revision>
  <dcterms:created xsi:type="dcterms:W3CDTF">2003-08-26T22:28:17Z</dcterms:created>
  <dcterms:modified xsi:type="dcterms:W3CDTF">2025-08-06T04:19:55Z</dcterms:modified>
</cp:coreProperties>
</file>